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73" r:id="rId14"/>
    <p:sldId id="274" r:id="rId15"/>
    <p:sldId id="275" r:id="rId16"/>
    <p:sldId id="269" r:id="rId17"/>
    <p:sldId id="276" r:id="rId18"/>
    <p:sldId id="278" r:id="rId19"/>
    <p:sldId id="284" r:id="rId20"/>
    <p:sldId id="279" r:id="rId21"/>
    <p:sldId id="280" r:id="rId22"/>
    <p:sldId id="281" r:id="rId23"/>
    <p:sldId id="282" r:id="rId24"/>
    <p:sldId id="308" r:id="rId25"/>
    <p:sldId id="309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268" r:id="rId43"/>
    <p:sldId id="267" r:id="rId44"/>
    <p:sldId id="264" r:id="rId45"/>
    <p:sldId id="263" r:id="rId46"/>
    <p:sldId id="258" r:id="rId47"/>
    <p:sldId id="259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91" autoAdjust="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05/01/2025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</a:t>
            </a:r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system TV, but we do have convergence property cause we are doing rectilinear and semicircular motions so someway we are covered by good convergence properties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1.wdp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3625592" y="4165310"/>
            <a:ext cx="4613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Arial"/>
              </a:rPr>
              <a:t>Unicycle</a:t>
            </a:r>
            <a:r>
              <a:rPr lang="it-IT" dirty="0">
                <a:cs typeface="Arial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2257" y="1518248"/>
            <a:ext cx="36108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22311F-EEBE-A368-8942-D7AD4ECBD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578" y="1497673"/>
            <a:ext cx="6487962" cy="51235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5879058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5879057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49479"/>
            <a:ext cx="3838575" cy="172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0551" y="1477122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>
                <a:cs typeface="Arial"/>
              </a:rPr>
              <a:t>Gains &amp; </a:t>
            </a:r>
            <a:r>
              <a:rPr lang="it-IT" sz="2000" b="1" dirty="0" err="1">
                <a:cs typeface="Arial"/>
              </a:rPr>
              <a:t>Parameters</a:t>
            </a:r>
            <a:endParaRPr lang="it-IT" sz="2000" dirty="0"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5A2755-D19D-51A3-13DB-1E76CA96D1E6}"/>
              </a:ext>
            </a:extLst>
          </p:cNvPr>
          <p:cNvSpPr/>
          <p:nvPr/>
        </p:nvSpPr>
        <p:spPr>
          <a:xfrm>
            <a:off x="7708564" y="5754937"/>
            <a:ext cx="4135902" cy="280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D5B50-82B8-15E6-ACFE-9F0B6AF9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0" y="4245088"/>
            <a:ext cx="54959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E79062-1595-4193-AD51-3F140A412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0696"/>
            <a:ext cx="6381096" cy="2927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AB4AD-9FE1-0DB0-93DA-1EEF0E607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329" y="3367883"/>
            <a:ext cx="7607671" cy="349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71966-0C4F-D129-F6D3-46D9B79FB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BF66C9-B03C-CEC9-C749-980C19FC9415}"/>
              </a:ext>
            </a:extLst>
          </p:cNvPr>
          <p:cNvSpPr txBox="1"/>
          <p:nvPr/>
        </p:nvSpPr>
        <p:spPr>
          <a:xfrm>
            <a:off x="4037427" y="110527"/>
            <a:ext cx="4797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Cambia </a:t>
            </a:r>
            <a:r>
              <a:rPr lang="it-IT" dirty="0" err="1"/>
              <a:t>theta_ref</a:t>
            </a:r>
            <a:r>
              <a:rPr lang="it-IT" dirty="0"/>
              <a:t> in </a:t>
            </a:r>
            <a:r>
              <a:rPr lang="it-IT" dirty="0" err="1"/>
              <a:t>theta_d</a:t>
            </a:r>
            <a:r>
              <a:rPr lang="it-IT" dirty="0"/>
              <a:t> o cambia </a:t>
            </a:r>
            <a:r>
              <a:rPr lang="it-IT" dirty="0" err="1"/>
              <a:t>x_d</a:t>
            </a:r>
            <a:r>
              <a:rPr lang="it-IT" dirty="0"/>
              <a:t> , </a:t>
            </a:r>
            <a:r>
              <a:rPr lang="it-IT" dirty="0" err="1"/>
              <a:t>y_d</a:t>
            </a:r>
            <a:r>
              <a:rPr lang="it-IT" dirty="0"/>
              <a:t> e controlla che siamo giusto lineare questo grafico </a:t>
            </a:r>
          </a:p>
        </p:txBody>
      </p:sp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D80CE-FEDE-5FEC-DAAB-94FE779E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1929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290B7-375A-4F81-461B-7A4D7D31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447"/>
            <a:ext cx="12192000" cy="559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1CC98-EB94-5F1A-C4E1-DD2F449B6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48" y="3428999"/>
            <a:ext cx="5487129" cy="2517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24353" y="1391724"/>
            <a:ext cx="548712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sharp</a:t>
            </a:r>
            <a:r>
              <a:rPr lang="it-IT" b="1" dirty="0">
                <a:cs typeface="Arial"/>
              </a:rPr>
              <a:t> curve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As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expected</a:t>
            </a:r>
            <a:r>
              <a:rPr lang="it-IT" dirty="0">
                <a:cs typeface="Arial"/>
              </a:rPr>
              <a:t> from theory, </a:t>
            </a:r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Simulink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implementation</a:t>
            </a:r>
            <a:r>
              <a:rPr lang="it-IT" dirty="0">
                <a:cs typeface="Arial"/>
              </a:rPr>
              <a:t> of the derivative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have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been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problme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506655F-1E07-1D62-D129-5560B7FCF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" y="1984909"/>
            <a:ext cx="12181932" cy="2865190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case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437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84480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84479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6" y="2174610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584479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b="1" dirty="0">
                <a:cs typeface="Arial"/>
              </a:rPr>
              <a:t>Gains &amp; </a:t>
            </a:r>
            <a:r>
              <a:rPr lang="it-IT" sz="2000" b="1" dirty="0" err="1">
                <a:cs typeface="Arial"/>
              </a:rPr>
              <a:t>Parameters</a:t>
            </a:r>
            <a:endParaRPr lang="it-IT" sz="2000" dirty="0"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DAC3B-8FC6-F7C1-6882-0C988B6E1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96" y="4365329"/>
            <a:ext cx="6056290" cy="18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AAAA7-EBEB-13BC-0408-997005B37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4" y="1191572"/>
            <a:ext cx="6096000" cy="2796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C148F-9D3E-AE6A-5179-81D6DF421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894" y="4107766"/>
            <a:ext cx="5979106" cy="27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5640" y="2592996"/>
            <a:ext cx="4672629" cy="311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Introduction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Diff. </a:t>
            </a:r>
            <a:r>
              <a:rPr lang="it-IT" err="1">
                <a:cs typeface="Arial"/>
              </a:rPr>
              <a:t>Flatn</a:t>
            </a:r>
            <a:r>
              <a:rPr lang="it-IT" dirty="0">
                <a:cs typeface="Arial"/>
              </a:rPr>
              <a:t> L &amp; NL</a:t>
            </a:r>
          </a:p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Outpput</a:t>
            </a:r>
            <a:r>
              <a:rPr lang="it-IT" dirty="0">
                <a:cs typeface="Arial"/>
              </a:rPr>
              <a:t> state 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parking</a:t>
            </a: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-5750" y="814870"/>
            <a:ext cx="122034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Plots --&gt; </a:t>
            </a:r>
            <a:r>
              <a:rPr lang="it-IT" sz="2000" dirty="0" err="1">
                <a:cs typeface="Arial"/>
              </a:rPr>
              <a:t>see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if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impulse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bigger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than</a:t>
            </a:r>
            <a:r>
              <a:rPr lang="it-IT" sz="2000" dirty="0">
                <a:cs typeface="Arial"/>
              </a:rPr>
              <a:t> linear case follows some </a:t>
            </a:r>
            <a:r>
              <a:rPr lang="it-IT" sz="2000" dirty="0" err="1">
                <a:cs typeface="Arial"/>
              </a:rPr>
              <a:t>theoretical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thing</a:t>
            </a:r>
            <a:r>
              <a:rPr lang="it-IT" sz="2000" dirty="0">
                <a:cs typeface="Arial"/>
              </a:rPr>
              <a:t> or just </a:t>
            </a:r>
            <a:r>
              <a:rPr lang="it-IT" sz="2000" dirty="0" err="1">
                <a:cs typeface="Arial"/>
              </a:rPr>
              <a:t>related</a:t>
            </a:r>
            <a:r>
              <a:rPr lang="it-IT" sz="2000" dirty="0">
                <a:cs typeface="Arial"/>
              </a:rPr>
              <a:t> to gains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4B458-CA40-64E1-1C51-474A48307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116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80114-6AD2-7B5E-7797-41C2673C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78433D-244F-521A-A670-E0C5A37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0D58B-D952-4D3B-0CA6-54BFE716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43" y="3728857"/>
            <a:ext cx="5306393" cy="243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012CF-8436-0F07-801E-0E732BD60D3C}"/>
              </a:ext>
            </a:extLst>
          </p:cNvPr>
          <p:cNvSpPr txBox="1"/>
          <p:nvPr/>
        </p:nvSpPr>
        <p:spPr>
          <a:xfrm>
            <a:off x="436099" y="174989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cs typeface="Arial"/>
              </a:rPr>
              <a:t>Focus on </a:t>
            </a:r>
            <a:r>
              <a:rPr lang="it-IT" sz="1800" b="1" dirty="0" err="1">
                <a:cs typeface="Arial"/>
              </a:rPr>
              <a:t>sharp</a:t>
            </a:r>
            <a:r>
              <a:rPr lang="it-IT" sz="18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ACBE48-FCB6-F834-EA0B-56FAAFA402B1}"/>
              </a:ext>
            </a:extLst>
          </p:cNvPr>
          <p:cNvSpPr txBox="1"/>
          <p:nvPr/>
        </p:nvSpPr>
        <p:spPr>
          <a:xfrm>
            <a:off x="2846363" y="3052689"/>
            <a:ext cx="6499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Confronto tra linear e non linear nella zona sorpasso </a:t>
            </a:r>
          </a:p>
          <a:p>
            <a:pPr algn="ctr"/>
            <a:r>
              <a:rPr lang="it-IT" dirty="0"/>
              <a:t> + </a:t>
            </a:r>
          </a:p>
          <a:p>
            <a:pPr algn="ctr"/>
            <a:r>
              <a:rPr lang="it-IT" dirty="0"/>
              <a:t>Confronto tra linear e non linear nella zona curva a 90 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83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11386473" cy="411133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15972-048E-52EF-E2C0-8917393485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5977457" cy="403780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it-IT" sz="1800" dirty="0">
                <a:latin typeface="+mj-lt"/>
                <a:cs typeface="Times New Roman" panose="02020603050405020304" pitchFamily="18" charset="0"/>
              </a:rPr>
              <a:t>The AGV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in the project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unicycle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, a planar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vehicle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which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described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its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state</a:t>
            </a:r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558849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28617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case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tate error feedback trajectory tracking, linear controller">
            <a:extLst>
              <a:ext uri="{FF2B5EF4-FFF2-40B4-BE49-F238E27FC236}">
                <a16:creationId xmlns:a16="http://schemas.microsoft.com/office/drawing/2014/main" id="{7F5FC51C-1626-D57C-7551-88C03B187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4" y="1942402"/>
            <a:ext cx="12181932" cy="3028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747</Words>
  <Application>Microsoft Office PowerPoint</Application>
  <PresentationFormat>Widescreen</PresentationFormat>
  <Paragraphs>91</Paragraphs>
  <Slides>47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Non Linear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411</cp:revision>
  <dcterms:created xsi:type="dcterms:W3CDTF">2023-05-17T11:15:50Z</dcterms:created>
  <dcterms:modified xsi:type="dcterms:W3CDTF">2025-01-05T16:44:07Z</dcterms:modified>
</cp:coreProperties>
</file>